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739" r:id="rId9"/>
    <p:sldId id="2502" r:id="rId10"/>
    <p:sldId id="2449" r:id="rId11"/>
    <p:sldId id="2453" r:id="rId12"/>
    <p:sldId id="2398" r:id="rId13"/>
    <p:sldId id="2440" r:id="rId14"/>
    <p:sldId id="2482" r:id="rId15"/>
    <p:sldId id="2512" r:id="rId16"/>
    <p:sldId id="2505" r:id="rId17"/>
    <p:sldId id="2454" r:id="rId18"/>
    <p:sldId id="2506" r:id="rId19"/>
    <p:sldId id="2507" r:id="rId20"/>
    <p:sldId id="2455" r:id="rId21"/>
    <p:sldId id="2508" r:id="rId22"/>
    <p:sldId id="2511" r:id="rId23"/>
    <p:sldId id="2456" r:id="rId24"/>
    <p:sldId id="2509" r:id="rId25"/>
    <p:sldId id="2513" r:id="rId26"/>
    <p:sldId id="2484" r:id="rId27"/>
    <p:sldId id="2510" r:id="rId28"/>
    <p:sldId id="2494" r:id="rId29"/>
    <p:sldId id="2485" r:id="rId30"/>
    <p:sldId id="2514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E0E0E0"/>
    <a:srgbClr val="221815"/>
    <a:srgbClr val="91A2BF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9988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规划手段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CF2AE-1659-D94F-B680-5C94D12D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 提示词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8EE44-2BD0-7948-8309-0B1327E3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6" y="1259219"/>
            <a:ext cx="11582369" cy="50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</a:p>
          <a:p>
            <a:r>
              <a:rPr lang="en-US" altLang="zh-CN" dirty="0"/>
              <a:t>——</a:t>
            </a:r>
            <a:r>
              <a:rPr lang="zh-CN" altLang="en-US" dirty="0"/>
              <a:t> 任务分解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34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1</a:t>
            </a:r>
            <a:r>
              <a:rPr lang="zh-CN" altLang="en-US" dirty="0"/>
              <a:t>：思维链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30232-CA99-7047-AC4B-9A07A7389D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思维链（</a:t>
            </a:r>
            <a:r>
              <a:rPr lang="en-US" altLang="zh-CN" b="1" dirty="0"/>
              <a:t>Chain-of-thought</a:t>
            </a:r>
            <a:r>
              <a:rPr lang="zh-CN" altLang="en-US" b="1" dirty="0"/>
              <a:t>，</a:t>
            </a:r>
            <a:r>
              <a:rPr lang="en-US" altLang="zh-CN" b="1" dirty="0"/>
              <a:t>CoT</a:t>
            </a:r>
            <a:r>
              <a:rPr lang="zh-CN" altLang="en-US" b="1" dirty="0"/>
              <a:t>）</a:t>
            </a:r>
            <a:r>
              <a:rPr lang="zh-CN" altLang="en-US" dirty="0"/>
              <a:t>一种改进的提示策略，用于提高 </a:t>
            </a:r>
            <a:r>
              <a:rPr lang="en-US" altLang="zh-CN" dirty="0"/>
              <a:t>LLM </a:t>
            </a:r>
            <a:r>
              <a:rPr lang="zh-CN" altLang="en-US" dirty="0"/>
              <a:t>在复杂推理任务中的性能，如算术、常识和符号推理。</a:t>
            </a:r>
            <a:r>
              <a:rPr lang="en-US" altLang="zh-CN" b="1" dirty="0"/>
              <a:t>CoT</a:t>
            </a:r>
            <a:r>
              <a:rPr lang="zh-CN" altLang="en-US" b="1" dirty="0"/>
              <a:t> 已经成为增强复杂任务上模型性能的标准提示技术。</a:t>
            </a:r>
            <a:endParaRPr lang="en-US" altLang="zh-CN" b="1" dirty="0"/>
          </a:p>
          <a:p>
            <a:r>
              <a:rPr lang="zh-CN" altLang="en-US" dirty="0"/>
              <a:t>实现过程中，模型被指示「一步一步思考」，从而将困难任务分解为更小、更简单的步骤。在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中 </a:t>
            </a:r>
            <a:r>
              <a:rPr lang="en-US" altLang="zh-CN" dirty="0"/>
              <a:t>CoT </a:t>
            </a:r>
            <a:r>
              <a:rPr lang="zh-CN" altLang="en-US" dirty="0"/>
              <a:t>将大型任务转化为多个可管理的小任务，并解释清楚模型的思维过程。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7729B-CFA9-4747-9FB8-A60460B0D195}"/>
              </a:ext>
            </a:extLst>
          </p:cNvPr>
          <p:cNvSpPr/>
          <p:nvPr/>
        </p:nvSpPr>
        <p:spPr>
          <a:xfrm>
            <a:off x="623634" y="6105197"/>
            <a:ext cx="10949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Chain-of-Thought Prompting Elicits Reasoning in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9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1</a:t>
            </a:r>
            <a:r>
              <a:rPr lang="zh-CN" altLang="en-US" dirty="0"/>
              <a:t>：思维链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30232-CA99-7047-AC4B-9A07A738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相比于上下文学习，思维链多了中间的中间的推导提示：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61187-E38F-1341-842B-376916C1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65" y="1971395"/>
            <a:ext cx="7945574" cy="39551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67729B-CFA9-4747-9FB8-A60460B0D195}"/>
              </a:ext>
            </a:extLst>
          </p:cNvPr>
          <p:cNvSpPr/>
          <p:nvPr/>
        </p:nvSpPr>
        <p:spPr>
          <a:xfrm>
            <a:off x="623634" y="6115708"/>
            <a:ext cx="10949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Chain-of-Thought Prompting Elicits Reasoning in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II</a:t>
            </a:r>
            <a:r>
              <a:rPr lang="zh-CN" altLang="en-US" dirty="0"/>
              <a:t>：思维树 </a:t>
            </a:r>
            <a:r>
              <a:rPr lang="en-US" altLang="zh-CN" dirty="0"/>
              <a:t>ToT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3453AE-7A91-2B4F-8B50-D0DC59150F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思维树（</a:t>
            </a:r>
            <a:r>
              <a:rPr lang="en-US" altLang="zh-CN" dirty="0"/>
              <a:t>Tree of Thoughts</a:t>
            </a:r>
            <a:r>
              <a:rPr lang="zh-CN" altLang="en-US" dirty="0"/>
              <a:t>，</a:t>
            </a:r>
            <a:r>
              <a:rPr lang="en-US" altLang="zh-CN" dirty="0"/>
              <a:t>ToT</a:t>
            </a:r>
            <a:r>
              <a:rPr lang="zh-CN" altLang="en-US" dirty="0"/>
              <a:t>），通过同时考虑多个可能的 </a:t>
            </a:r>
            <a:r>
              <a:rPr lang="en-US" altLang="zh-CN" dirty="0"/>
              <a:t>Plan</a:t>
            </a:r>
            <a:r>
              <a:rPr lang="zh-CN" altLang="en-US" dirty="0"/>
              <a:t>，并利用价值反馈机制进行决策，扩展了现有的规划方法。</a:t>
            </a:r>
            <a:r>
              <a:rPr lang="zh-CN" altLang="en-US" b="1" dirty="0"/>
              <a:t>即通过每一步探索多种推理可能性来扩展 </a:t>
            </a:r>
            <a:r>
              <a:rPr lang="en-US" altLang="zh-CN" b="1" dirty="0"/>
              <a:t>CoT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dirty="0"/>
              <a:t>首先将问题分解为多个思考步骤，并在每个步骤中生成多个思考，创建一种树结构。搜索过程可以是广度优先搜索（</a:t>
            </a:r>
            <a:r>
              <a:rPr lang="en-US" altLang="zh-CN" dirty="0"/>
              <a:t>BFS</a:t>
            </a:r>
            <a:r>
              <a:rPr lang="zh-CN" altLang="en-US" dirty="0"/>
              <a:t>）或深度优先搜索（</a:t>
            </a:r>
            <a:r>
              <a:rPr lang="en-US" altLang="zh-CN" dirty="0"/>
              <a:t>DFS</a:t>
            </a:r>
            <a:r>
              <a:rPr lang="zh-CN" altLang="en-US" dirty="0"/>
              <a:t>），其中每个状态由分类器或多数 </a:t>
            </a:r>
            <a:r>
              <a:rPr lang="en-US" altLang="zh-CN" dirty="0"/>
              <a:t>vote </a:t>
            </a:r>
            <a:r>
              <a:rPr lang="zh-CN" altLang="en-US" dirty="0"/>
              <a:t>进行评估。具体任务分解过程可以通过以下三种方式完成：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基于 </a:t>
            </a:r>
            <a:r>
              <a:rPr lang="en-US" altLang="zh-CN" sz="1600" dirty="0"/>
              <a:t>LLM </a:t>
            </a:r>
            <a:r>
              <a:rPr lang="zh-CN" altLang="en-US" sz="1600" dirty="0"/>
              <a:t>提示，如「</a:t>
            </a:r>
            <a:r>
              <a:rPr lang="en-US" altLang="zh-CN" sz="1600" dirty="0"/>
              <a:t>XXX </a:t>
            </a:r>
            <a:r>
              <a:rPr lang="zh-CN" altLang="en-US" sz="1600" dirty="0"/>
              <a:t>的步骤是什么？」、「实现 </a:t>
            </a:r>
            <a:r>
              <a:rPr lang="en-US" altLang="zh-CN" sz="1600" dirty="0"/>
              <a:t>XXX </a:t>
            </a:r>
            <a:r>
              <a:rPr lang="zh-CN" altLang="en-US" sz="1600" dirty="0"/>
              <a:t>的子目标是什么？」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使用特定于任务的提示，比如「写一个</a:t>
            </a:r>
            <a:r>
              <a:rPr lang="en-US" altLang="zh-CN" sz="1600" dirty="0"/>
              <a:t>XXX</a:t>
            </a:r>
            <a:r>
              <a:rPr lang="zh-CN" altLang="en-US" sz="1600" dirty="0"/>
              <a:t>故事大纲」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人工输入。</a:t>
            </a:r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38D94-CCA2-C740-BF46-60BD360D2362}"/>
              </a:ext>
            </a:extLst>
          </p:cNvPr>
          <p:cNvSpPr/>
          <p:nvPr/>
        </p:nvSpPr>
        <p:spPr>
          <a:xfrm>
            <a:off x="506084" y="60672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Tree of Thoughts: Deliberate Problem Solving with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9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II</a:t>
            </a:r>
            <a:r>
              <a:rPr lang="zh-CN" altLang="en-US" dirty="0"/>
              <a:t>：思维树 </a:t>
            </a:r>
            <a:r>
              <a:rPr lang="en-US" altLang="zh-CN" dirty="0"/>
              <a:t>ToT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3453AE-7A91-2B4F-8B50-D0DC59150F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思维树（</a:t>
            </a:r>
            <a:r>
              <a:rPr lang="en-US" altLang="zh-CN" dirty="0"/>
              <a:t>Tree of Thoughts</a:t>
            </a:r>
            <a:r>
              <a:rPr lang="zh-CN" altLang="en-US" dirty="0"/>
              <a:t>，</a:t>
            </a:r>
            <a:r>
              <a:rPr lang="en-US" altLang="zh-CN" dirty="0"/>
              <a:t>ToT</a:t>
            </a:r>
            <a:r>
              <a:rPr lang="zh-CN" altLang="en-US" dirty="0"/>
              <a:t>），通过同时考虑多个潜在的可行计划，并利用价值反馈机制进行决策，扩展了现有的规划方法。即通过每一步探索多种推理可能性来扩展 </a:t>
            </a:r>
            <a:r>
              <a:rPr lang="en-US" altLang="zh-CN" dirty="0"/>
              <a:t>CoT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38D94-CCA2-C740-BF46-60BD360D2362}"/>
              </a:ext>
            </a:extLst>
          </p:cNvPr>
          <p:cNvSpPr/>
          <p:nvPr/>
        </p:nvSpPr>
        <p:spPr>
          <a:xfrm>
            <a:off x="506084" y="60672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Tree of Thoughts: Deliberate Problem Solving with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2E2A39-8DD9-4441-88EA-1D5855AC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03" y="2552369"/>
            <a:ext cx="7203555" cy="3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</a:p>
          <a:p>
            <a:r>
              <a:rPr lang="en-US" altLang="zh-CN" dirty="0"/>
              <a:t>——</a:t>
            </a:r>
            <a:r>
              <a:rPr lang="zh-CN" altLang="en-US" dirty="0"/>
              <a:t> 自我反省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297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Self Reflection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5579"/>
            <a:ext cx="10963473" cy="4994910"/>
          </a:xfrm>
        </p:spPr>
        <p:txBody>
          <a:bodyPr/>
          <a:lstStyle/>
          <a:p>
            <a:r>
              <a:rPr lang="zh-CN" altLang="en-US" dirty="0"/>
              <a:t>自我反思（</a:t>
            </a:r>
            <a:r>
              <a:rPr lang="en-US" altLang="zh-CN" dirty="0"/>
              <a:t>Self-reflection</a:t>
            </a:r>
            <a:r>
              <a:rPr lang="zh-CN" altLang="en-US" dirty="0"/>
              <a:t>）允许</a:t>
            </a:r>
            <a:r>
              <a:rPr lang="en-US" altLang="zh-CN" dirty="0"/>
              <a:t> Agent </a:t>
            </a:r>
            <a:r>
              <a:rPr lang="zh-CN" altLang="en-US" dirty="0"/>
              <a:t>通过完善以往行动决策和纠正以往错误来迭代改进。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b="1" dirty="0"/>
              <a:t>ReAct</a:t>
            </a:r>
            <a:r>
              <a:rPr lang="zh-CN" altLang="en-US" sz="1600" b="1" dirty="0"/>
              <a:t>：</a:t>
            </a:r>
            <a:r>
              <a:rPr lang="zh-CN" altLang="en-US" sz="1600" dirty="0"/>
              <a:t>通过将动作空间扩展为一个任务特定的「离散动作和语言空间的组合」；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b="1" dirty="0"/>
              <a:t>Self-ask</a:t>
            </a:r>
            <a:r>
              <a:rPr lang="zh-CN" altLang="en-US" sz="1600" b="1" dirty="0"/>
              <a:t>：</a:t>
            </a:r>
            <a:r>
              <a:rPr lang="zh-CN" altLang="en-US" sz="1600" dirty="0"/>
              <a:t>是一种</a:t>
            </a:r>
            <a:r>
              <a:rPr lang="en-US" altLang="zh-CN" sz="1600" dirty="0"/>
              <a:t>follow-up</a:t>
            </a:r>
            <a:r>
              <a:rPr lang="zh-CN" altLang="en-US" sz="1600" dirty="0"/>
              <a:t>的使用范式，仅仅包含</a:t>
            </a:r>
            <a:r>
              <a:rPr lang="en-US" altLang="zh-CN" sz="1600" dirty="0"/>
              <a:t>follow-up, immediate answer</a:t>
            </a:r>
            <a:r>
              <a:rPr lang="zh-CN" altLang="en-US" sz="1600" dirty="0"/>
              <a:t>步骤；</a:t>
            </a:r>
          </a:p>
        </p:txBody>
      </p:sp>
    </p:spTree>
    <p:extLst>
      <p:ext uri="{BB962C8B-B14F-4D97-AF65-F5344CB8AC3E}">
        <p14:creationId xmlns:p14="http://schemas.microsoft.com/office/powerpoint/2010/main" val="426797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10963472" cy="5207476"/>
          </a:xfrm>
        </p:spPr>
        <p:txBody>
          <a:bodyPr/>
          <a:lstStyle/>
          <a:p>
            <a:r>
              <a:rPr lang="en-US" altLang="zh-CN" b="1" dirty="0"/>
              <a:t>ReAct</a:t>
            </a:r>
            <a:r>
              <a:rPr lang="zh-CN" altLang="en-US" b="1" dirty="0"/>
              <a:t>：</a:t>
            </a:r>
            <a:r>
              <a:rPr lang="zh-CN" altLang="en-US" dirty="0"/>
              <a:t>将动作空间扩展为任务特定的「离散动作和语言空间的组合」，将推理和动作集成在 </a:t>
            </a:r>
            <a:r>
              <a:rPr lang="en-US" altLang="zh-CN" dirty="0"/>
              <a:t>LLM </a:t>
            </a:r>
            <a:r>
              <a:rPr lang="zh-CN" altLang="en-US" dirty="0"/>
              <a:t>中。离散动作使 </a:t>
            </a:r>
            <a:r>
              <a:rPr lang="en-US" altLang="zh-CN" dirty="0"/>
              <a:t>LLM </a:t>
            </a:r>
            <a:r>
              <a:rPr lang="zh-CN" altLang="en-US" dirty="0"/>
              <a:t>能够与环境交互，而语言空间促使 </a:t>
            </a:r>
            <a:r>
              <a:rPr lang="en-US" altLang="zh-CN" dirty="0"/>
              <a:t>LLM </a:t>
            </a:r>
            <a:r>
              <a:rPr lang="zh-CN" altLang="en-US" dirty="0"/>
              <a:t>以自然语言生成推理轨迹。</a:t>
            </a:r>
            <a:endParaRPr lang="en-US" altLang="zh-CN" dirty="0"/>
          </a:p>
          <a:p>
            <a:r>
              <a:rPr lang="en-US" altLang="zh-CN" dirty="0"/>
              <a:t>Thought: ... Action: ... Observation: ... ... (Repeated many times)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F12F7-8C17-DF49-BF9C-71A5BBC5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2" y="2771928"/>
            <a:ext cx="4253381" cy="3583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AECC0-14DF-954C-8006-6B1B266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1" y="2824480"/>
            <a:ext cx="4684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10963472" cy="5207476"/>
          </a:xfrm>
        </p:spPr>
        <p:txBody>
          <a:bodyPr/>
          <a:lstStyle/>
          <a:p>
            <a:r>
              <a:rPr lang="en-US" altLang="zh-CN" dirty="0"/>
              <a:t>Thought: ... Action: ... Observation: ... ... (Repeated many times)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F12F7-8C17-DF49-BF9C-71A5BBC5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2" y="2771928"/>
            <a:ext cx="4253381" cy="3583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AECC0-14DF-954C-8006-6B1B266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1" y="2824480"/>
            <a:ext cx="4684300" cy="3530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9925DD-B869-F146-8287-49E8D6284712}"/>
              </a:ext>
            </a:extLst>
          </p:cNvPr>
          <p:cNvSpPr/>
          <p:nvPr/>
        </p:nvSpPr>
        <p:spPr>
          <a:xfrm>
            <a:off x="1119903" y="2150419"/>
            <a:ext cx="4588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知识密集型任务（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HotpotQA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FEVER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2561DE-4AA3-CC40-970F-1F5F4407635D}"/>
              </a:ext>
            </a:extLst>
          </p:cNvPr>
          <p:cNvSpPr/>
          <p:nvPr/>
        </p:nvSpPr>
        <p:spPr>
          <a:xfrm>
            <a:off x="6090402" y="2150419"/>
            <a:ext cx="4648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决策型任务（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AlfWorld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Env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WebShop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</a:t>
            </a:r>
            <a:endParaRPr lang="zh-CN" altLang="en-US" sz="24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882A-3023-8A4C-9C3A-D8D8C7F4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AFD356-F1AC-E14F-A650-D8CB62B2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ReAct</a:t>
            </a:r>
            <a:r>
              <a:rPr lang="zh-CN" altLang="en-US" dirty="0"/>
              <a:t>本质融合 </a:t>
            </a:r>
            <a:r>
              <a:rPr lang="en-US" altLang="zh-CN" dirty="0"/>
              <a:t>Reasoning</a:t>
            </a:r>
            <a:r>
              <a:rPr lang="zh-CN" altLang="en-US" dirty="0"/>
              <a:t> 和 </a:t>
            </a:r>
            <a:r>
              <a:rPr lang="en-US" altLang="zh-CN" dirty="0"/>
              <a:t>Acting</a:t>
            </a:r>
            <a:r>
              <a:rPr lang="zh-CN" altLang="en-US" dirty="0"/>
              <a:t> 的一种 </a:t>
            </a:r>
            <a:r>
              <a:rPr lang="en-US" altLang="zh-CN" dirty="0"/>
              <a:t>Prompt</a:t>
            </a:r>
            <a:r>
              <a:rPr lang="zh-CN" altLang="en-US" dirty="0"/>
              <a:t> 范式，推理过程是浅显易懂，仅仅包含</a:t>
            </a:r>
            <a:r>
              <a:rPr lang="en-US" altLang="zh-CN" dirty="0"/>
              <a:t>thought-action-observation</a:t>
            </a:r>
            <a:r>
              <a:rPr lang="zh-CN" altLang="en-US" dirty="0"/>
              <a:t>步骤，很容易判断推理的过程的正确性。四种 </a:t>
            </a:r>
            <a:r>
              <a:rPr lang="en-US" altLang="zh-CN" dirty="0"/>
              <a:t>Prompt</a:t>
            </a:r>
            <a:r>
              <a:rPr lang="zh-CN" altLang="en-US" dirty="0"/>
              <a:t> 比较：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；（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Chain-of-thought</a:t>
            </a:r>
            <a:r>
              <a:rPr lang="zh-CN" altLang="en-US" dirty="0"/>
              <a:t>；（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Acting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；（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ReAct</a:t>
            </a:r>
            <a:r>
              <a:rPr lang="zh-CN" altLang="en-US" dirty="0"/>
              <a:t> 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90FE6-3F78-D54E-9CD7-822D7394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29" y="2880712"/>
            <a:ext cx="8056161" cy="33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882A-3023-8A4C-9C3A-D8D8C7F4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AFD356-F1AC-E14F-A650-D8CB62B21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Chain-of-Thought</a:t>
            </a:r>
            <a:r>
              <a:rPr lang="zh-CN" altLang="en-US" dirty="0"/>
              <a:t> 推理只是作为静态黑盒，它没有用外部知识，所以在推理过程中会出现事实幻想（</a:t>
            </a:r>
            <a:r>
              <a:rPr lang="en-US" altLang="zh-CN" dirty="0"/>
              <a:t>fact hallucination</a:t>
            </a:r>
            <a:r>
              <a:rPr lang="zh-CN" altLang="en-US" dirty="0"/>
              <a:t>）和错误传递（</a:t>
            </a:r>
            <a:r>
              <a:rPr lang="en-US" altLang="zh-CN" dirty="0"/>
              <a:t>error propagation</a:t>
            </a:r>
            <a:r>
              <a:rPr lang="zh-CN" altLang="en-US" dirty="0"/>
              <a:t>）的问题。</a:t>
            </a:r>
            <a:endParaRPr lang="en-US" altLang="zh-CN" dirty="0"/>
          </a:p>
          <a:p>
            <a:r>
              <a:rPr lang="en-US" altLang="zh-CN" dirty="0"/>
              <a:t>ReAct</a:t>
            </a:r>
            <a:r>
              <a:rPr lang="zh-CN" altLang="en-US" dirty="0"/>
              <a:t> 克服了在思维链推理中的幻觉和错误传播问题，通过与简单的维基百科</a:t>
            </a:r>
            <a:r>
              <a:rPr lang="en-US" altLang="zh-CN" dirty="0"/>
              <a:t>API</a:t>
            </a:r>
            <a:r>
              <a:rPr lang="zh-CN" altLang="en-US" dirty="0"/>
              <a:t>交互，生成类似于人的任务解决型轨迹，解释性进一步增强。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92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0D569A-96BA-2C4D-B699-BA644AE9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 </a:t>
            </a:r>
            <a:r>
              <a:rPr lang="en-US" altLang="zh-CN" dirty="0"/>
              <a:t>ReAct</a:t>
            </a:r>
            <a:r>
              <a:rPr lang="zh-CN" altLang="en-US" dirty="0"/>
              <a:t> 的扩展 </a:t>
            </a:r>
            <a:r>
              <a:rPr lang="en-US" altLang="zh-CN" dirty="0" err="1"/>
              <a:t>Reflexion</a:t>
            </a:r>
            <a:r>
              <a:rPr lang="zh-CN" altLang="en-US" dirty="0"/>
              <a:t> 框架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0D6062-6F6D-3D4F-9289-B114FF67E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Reflexion</a:t>
            </a:r>
            <a:r>
              <a:rPr lang="en-US" altLang="zh-CN" dirty="0"/>
              <a:t> </a:t>
            </a:r>
            <a:r>
              <a:rPr lang="zh-CN" altLang="en-US" dirty="0"/>
              <a:t>框架则为 </a:t>
            </a:r>
            <a:r>
              <a:rPr lang="en-US" altLang="zh-CN" dirty="0"/>
              <a:t>Agent</a:t>
            </a:r>
            <a:r>
              <a:rPr lang="zh-CN" altLang="en-US" dirty="0"/>
              <a:t> 配备了动态记忆和自我反思能力，提高 </a:t>
            </a:r>
            <a:r>
              <a:rPr lang="en-US" altLang="zh-CN" dirty="0"/>
              <a:t>Reasoning</a:t>
            </a:r>
            <a:r>
              <a:rPr lang="zh-CN" altLang="en-US" dirty="0"/>
              <a:t> 能力。通过借鉴 </a:t>
            </a:r>
            <a:r>
              <a:rPr lang="en-US" altLang="zh-CN" dirty="0"/>
              <a:t>RL </a:t>
            </a:r>
            <a:r>
              <a:rPr lang="zh-CN" altLang="en-US" dirty="0"/>
              <a:t>流程，奖励模型提供简单的二元奖励，特定于任务的动作空间通过 </a:t>
            </a:r>
            <a:r>
              <a:rPr lang="en-US" altLang="zh-CN" dirty="0"/>
              <a:t>LLM</a:t>
            </a:r>
            <a:r>
              <a:rPr lang="zh-CN" altLang="en-US" dirty="0"/>
              <a:t> 进行增强，实现复杂推理步骤，动作空间遵循 </a:t>
            </a:r>
            <a:r>
              <a:rPr lang="en-US" altLang="zh-CN" dirty="0"/>
              <a:t>ReAct </a:t>
            </a:r>
            <a:r>
              <a:rPr lang="zh-CN" altLang="en-US" dirty="0"/>
              <a:t>中的配置（</a:t>
            </a:r>
            <a:r>
              <a:rPr lang="en-US" altLang="zh-CN" dirty="0"/>
              <a:t> Thought... Action ... Observation</a:t>
            </a:r>
            <a:r>
              <a:rPr lang="zh-CN" altLang="en-US" dirty="0"/>
              <a:t>）；在每个动作 </a:t>
            </a:r>
            <a:r>
              <a:rPr lang="en-US" altLang="zh-CN" dirty="0" err="1"/>
              <a:t>a_t</a:t>
            </a:r>
            <a:r>
              <a:rPr lang="en-US" altLang="zh-CN" dirty="0"/>
              <a:t> </a:t>
            </a:r>
            <a:r>
              <a:rPr lang="zh-CN" altLang="en-US" dirty="0"/>
              <a:t>之后，智能体计算启发式 </a:t>
            </a:r>
            <a:r>
              <a:rPr lang="en-US" altLang="zh-CN" dirty="0" err="1"/>
              <a:t>h_t</a:t>
            </a:r>
            <a:r>
              <a:rPr lang="zh-CN" altLang="en-US" dirty="0"/>
              <a:t>，并选择性地根据自我反思结果来决定重置环境，从而开始新的试验。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20965-C556-1A4F-9F10-EB0C9D1C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26" y="3429000"/>
            <a:ext cx="7378509" cy="265079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FA3132-ABDB-6942-BC87-A4A36235833C}"/>
              </a:ext>
            </a:extLst>
          </p:cNvPr>
          <p:cNvSpPr/>
          <p:nvPr/>
        </p:nvSpPr>
        <p:spPr>
          <a:xfrm>
            <a:off x="800374" y="6098025"/>
            <a:ext cx="755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66BA36"/>
                </a:solidFill>
                <a:latin typeface="Gill Sans MT" panose="020B0502020104020203" pitchFamily="34" charset="0"/>
              </a:rPr>
              <a:t>Reflexion</a:t>
            </a:r>
            <a:r>
              <a:rPr lang="en-US" altLang="zh-CN" sz="1200" i="1" dirty="0">
                <a:solidFill>
                  <a:srgbClr val="66BA36"/>
                </a:solidFill>
                <a:latin typeface="Gill Sans MT" panose="020B0502020104020203" pitchFamily="34" charset="0"/>
              </a:rPr>
              <a:t>: Language Agents with Verbal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0649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613288-1400-8A4F-9715-2146014B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II</a:t>
            </a:r>
            <a:r>
              <a:rPr lang="zh-CN" altLang="en-US" dirty="0"/>
              <a:t>：</a:t>
            </a:r>
            <a:r>
              <a:rPr lang="en-US" altLang="zh-CN" dirty="0"/>
              <a:t>Self-ask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24AA79-E604-E844-913B-8D93874C5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Self-ask</a:t>
            </a:r>
            <a:r>
              <a:rPr lang="zh-CN" altLang="en-US" dirty="0"/>
              <a:t>是一种</a:t>
            </a:r>
            <a:r>
              <a:rPr lang="en-US" altLang="zh-CN" dirty="0"/>
              <a:t>follow-up</a:t>
            </a:r>
            <a:r>
              <a:rPr lang="zh-CN" altLang="en-US" dirty="0"/>
              <a:t>的使用范式，仅仅包含 </a:t>
            </a:r>
            <a:r>
              <a:rPr lang="en-US" altLang="zh-CN" dirty="0"/>
              <a:t>follow-up, immediate answer</a:t>
            </a:r>
            <a:r>
              <a:rPr lang="zh-CN" altLang="en-US" dirty="0"/>
              <a:t>步骤，至于 </a:t>
            </a:r>
            <a:r>
              <a:rPr lang="en-US" altLang="zh-CN" dirty="0"/>
              <a:t>follow-up</a:t>
            </a:r>
            <a:r>
              <a:rPr lang="zh-CN" altLang="en-US" dirty="0"/>
              <a:t>多少个 </a:t>
            </a:r>
            <a:r>
              <a:rPr lang="en-US" altLang="zh-CN" dirty="0"/>
              <a:t>step</a:t>
            </a:r>
            <a:r>
              <a:rPr lang="zh-CN" altLang="en-US" dirty="0"/>
              <a:t>，完全由 </a:t>
            </a:r>
            <a:r>
              <a:rPr lang="en-US" altLang="zh-CN" dirty="0"/>
              <a:t>Agent</a:t>
            </a:r>
            <a:r>
              <a:rPr lang="zh-CN" altLang="en-US" dirty="0"/>
              <a:t> 自己决定。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8FE8CA-C00F-0E46-AF2A-86936AEA535A}"/>
              </a:ext>
            </a:extLst>
          </p:cNvPr>
          <p:cNvSpPr/>
          <p:nvPr/>
        </p:nvSpPr>
        <p:spPr>
          <a:xfrm>
            <a:off x="823923" y="6120436"/>
            <a:ext cx="10562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白色背景为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，绿色背景为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输出，下划线为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inference-time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；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Self-ask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需要一个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/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少量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来引导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如何回答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问题。</a:t>
            </a:r>
            <a:endParaRPr lang="en-US" altLang="zh-CN" sz="1200" dirty="0">
              <a:solidFill>
                <a:srgbClr val="66BA36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63C63-57D1-3342-A6BD-8CC89124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56" y="2339801"/>
            <a:ext cx="3142587" cy="1524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72D7BF-A6B8-CB4F-8788-0F5EC7E6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13" y="4022629"/>
            <a:ext cx="3022535" cy="2138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9DD76C-6A78-F54C-978F-15019F8F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81" y="2529546"/>
            <a:ext cx="3638245" cy="35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613288-1400-8A4F-9715-2146014B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II</a:t>
            </a:r>
            <a:r>
              <a:rPr lang="zh-CN" altLang="en-US" dirty="0"/>
              <a:t>：</a:t>
            </a:r>
            <a:r>
              <a:rPr lang="en-US" altLang="zh-CN" dirty="0"/>
              <a:t>Self-ask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24AA79-E604-E844-913B-8D93874C5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20420" cy="4994910"/>
          </a:xfrm>
        </p:spPr>
        <p:txBody>
          <a:bodyPr/>
          <a:lstStyle/>
          <a:p>
            <a:r>
              <a:rPr lang="zh-CN" altLang="en-US" sz="1800" dirty="0"/>
              <a:t>前面的是 </a:t>
            </a:r>
            <a:r>
              <a:rPr lang="en-US" altLang="zh-CN" sz="1800" dirty="0"/>
              <a:t>inference-time question</a:t>
            </a:r>
            <a:r>
              <a:rPr lang="zh-CN" altLang="en-US" sz="1800" dirty="0"/>
              <a:t>，</a:t>
            </a:r>
            <a:r>
              <a:rPr lang="en-US" altLang="zh-CN" sz="1800" dirty="0"/>
              <a:t>Prompt</a:t>
            </a:r>
            <a:r>
              <a:rPr lang="zh-CN" altLang="en-US" sz="1800" dirty="0"/>
              <a:t> 末尾插入短语“</a:t>
            </a:r>
            <a:r>
              <a:rPr lang="en-US" altLang="zh-CN" sz="1800" dirty="0"/>
              <a:t>Are follow up questions needed here:”</a:t>
            </a:r>
            <a:r>
              <a:rPr lang="zh-CN" altLang="en-US" sz="1800" dirty="0"/>
              <a:t>，可以略微改善结果。</a:t>
            </a:r>
            <a:endParaRPr lang="en-US" altLang="zh-CN" sz="1800" dirty="0"/>
          </a:p>
          <a:p>
            <a:r>
              <a:rPr lang="en-US" altLang="zh-CN" sz="1800" dirty="0"/>
              <a:t>LLM</a:t>
            </a:r>
            <a:r>
              <a:rPr lang="zh-CN" altLang="en-US" sz="1800" dirty="0"/>
              <a:t> 输出一个 </a:t>
            </a:r>
            <a:r>
              <a:rPr lang="en-US" altLang="zh-CN" sz="1800" dirty="0"/>
              <a:t>Response</a:t>
            </a:r>
            <a:r>
              <a:rPr lang="zh-CN" altLang="en-US" sz="1800" dirty="0"/>
              <a:t>：</a:t>
            </a:r>
            <a:r>
              <a:rPr lang="en-US" altLang="zh-CN" sz="1800" dirty="0"/>
              <a:t>Yes</a:t>
            </a:r>
            <a:r>
              <a:rPr lang="zh-CN" altLang="en-US" sz="1800" dirty="0"/>
              <a:t>，这意味着后续行动问题是必要的。</a:t>
            </a:r>
            <a:endParaRPr lang="en-US" altLang="zh-CN" sz="1800" dirty="0"/>
          </a:p>
          <a:p>
            <a:r>
              <a:rPr lang="zh-CN" altLang="en-US" sz="1800" dirty="0"/>
              <a:t>然后 </a:t>
            </a:r>
            <a:r>
              <a:rPr lang="en-US" altLang="zh-CN" sz="1800" dirty="0"/>
              <a:t>LLM</a:t>
            </a:r>
            <a:r>
              <a:rPr lang="zh-CN" altLang="en-US" sz="1800" dirty="0"/>
              <a:t> 输出第一个 </a:t>
            </a:r>
            <a:r>
              <a:rPr lang="en-US" altLang="zh-CN" sz="1800" dirty="0"/>
              <a:t>follow-up</a:t>
            </a:r>
            <a:r>
              <a:rPr lang="zh-CN" altLang="en-US" sz="1800" dirty="0"/>
              <a:t> 问题，使用搜索引擎找到答案，作为 </a:t>
            </a:r>
            <a:r>
              <a:rPr lang="en-US" altLang="zh-CN" sz="1800" dirty="0"/>
              <a:t>Prompt</a:t>
            </a:r>
            <a:r>
              <a:rPr lang="zh-CN" altLang="en-US" sz="1800" dirty="0"/>
              <a:t> 继续 </a:t>
            </a:r>
            <a:r>
              <a:rPr lang="en-US" altLang="zh-CN" sz="1800" dirty="0"/>
              <a:t>follow-up</a:t>
            </a:r>
            <a:r>
              <a:rPr lang="zh-CN" altLang="en-US" sz="1800" dirty="0"/>
              <a:t> 问题，直到它决定有足够的信息为止。</a:t>
            </a:r>
            <a:endParaRPr lang="en-US" altLang="zh-CN" sz="1800" dirty="0"/>
          </a:p>
          <a:p>
            <a:r>
              <a:rPr lang="zh-CN" altLang="en-US" sz="1800" dirty="0"/>
              <a:t>最终引导 </a:t>
            </a:r>
            <a:r>
              <a:rPr lang="en-US" altLang="zh-CN" sz="1800" dirty="0"/>
              <a:t>LLM</a:t>
            </a:r>
            <a:r>
              <a:rPr lang="zh-CN" altLang="en-US" sz="1800" dirty="0"/>
              <a:t> 输出：</a:t>
            </a:r>
            <a:r>
              <a:rPr lang="en-US" altLang="zh-CN" sz="1800" dirty="0"/>
              <a:t>“So the final answer is:”</a:t>
            </a:r>
            <a:r>
              <a:rPr lang="zh-CN" altLang="en-US" sz="1800" dirty="0"/>
              <a:t>，使得最终答案可以很容易根据 </a:t>
            </a:r>
            <a:r>
              <a:rPr lang="en-US" altLang="zh-CN" sz="1800" dirty="0"/>
              <a:t>Self</a:t>
            </a:r>
            <a:r>
              <a:rPr lang="zh-CN" altLang="en-US" sz="1800" dirty="0"/>
              <a:t> </a:t>
            </a:r>
            <a:r>
              <a:rPr lang="en-US" altLang="zh-CN" sz="1800" dirty="0"/>
              <a:t>ask</a:t>
            </a:r>
            <a:r>
              <a:rPr lang="zh-CN" altLang="en-US" sz="1800" dirty="0"/>
              <a:t> 解析出来。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BA23C-99F2-3B4E-8EA1-72DB9BA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08" y="588605"/>
            <a:ext cx="3936616" cy="57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 err="1"/>
              <a:t>Subgoal</a:t>
            </a:r>
            <a:r>
              <a:rPr lang="en-US" altLang="zh-CN" sz="1600" b="1" dirty="0"/>
              <a:t>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9540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24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D2A3F32-C0CB-C540-B361-653BA4E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智能体与 </a:t>
            </a:r>
            <a:r>
              <a:rPr lang="en-US" altLang="zh-CN" dirty="0"/>
              <a:t>Prompt</a:t>
            </a:r>
            <a:r>
              <a:rPr lang="zh-CN" altLang="en-US" dirty="0"/>
              <a:t> 提示词的关系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E425A3B-67E7-D847-A63B-34EE9B5D6B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绝大多数创新点还是在 </a:t>
            </a:r>
            <a:r>
              <a:rPr lang="en-US" altLang="zh-CN" dirty="0"/>
              <a:t>Prompt </a:t>
            </a:r>
            <a:r>
              <a:rPr lang="zh-CN" altLang="en-US" dirty="0"/>
              <a:t>层面，即：通过更好的 </a:t>
            </a:r>
            <a:r>
              <a:rPr lang="en-US" altLang="zh-CN" dirty="0"/>
              <a:t>Prompt</a:t>
            </a:r>
            <a:r>
              <a:rPr lang="zh-CN" altLang="en-US" dirty="0"/>
              <a:t> 提示词来激发 </a:t>
            </a:r>
            <a:r>
              <a:rPr lang="en-US" altLang="zh-CN" dirty="0"/>
              <a:t>LLM</a:t>
            </a:r>
            <a:r>
              <a:rPr lang="zh-CN" altLang="en-US" dirty="0"/>
              <a:t> 模型的能力。通过 </a:t>
            </a:r>
            <a:r>
              <a:rPr lang="en-US" altLang="zh-CN" dirty="0"/>
              <a:t>Prompt</a:t>
            </a:r>
            <a:r>
              <a:rPr lang="zh-CN" altLang="en-US" dirty="0"/>
              <a:t> 提示词，让 </a:t>
            </a:r>
            <a:r>
              <a:rPr lang="en-US" altLang="zh-CN" dirty="0"/>
              <a:t>LLM</a:t>
            </a:r>
            <a:r>
              <a:rPr lang="zh-CN" altLang="en-US" dirty="0"/>
              <a:t> 大模型仿照 </a:t>
            </a:r>
            <a:r>
              <a:rPr lang="en-US" altLang="zh-CN" dirty="0"/>
              <a:t>Prompt</a:t>
            </a:r>
            <a:r>
              <a:rPr lang="zh-CN" altLang="en-US" dirty="0"/>
              <a:t> 给出的方式来执行的一种应用范式。</a:t>
            </a:r>
            <a:endParaRPr lang="en-US" altLang="zh-CN" dirty="0"/>
          </a:p>
          <a:p>
            <a:r>
              <a:rPr lang="en-US" altLang="zh-CN" dirty="0"/>
              <a:t>Prompt</a:t>
            </a:r>
            <a:r>
              <a:rPr lang="zh-CN" altLang="en-US" dirty="0"/>
              <a:t> 里面包含关于 </a:t>
            </a:r>
            <a:r>
              <a:rPr lang="en-US" altLang="zh-CN" dirty="0"/>
              <a:t>Tools</a:t>
            </a:r>
            <a:r>
              <a:rPr lang="zh-CN" altLang="en-US" dirty="0"/>
              <a:t> 的描述，最后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智能体就可以根据模型的输出使用外部 </a:t>
            </a:r>
            <a:r>
              <a:rPr lang="en-US" altLang="zh-CN" dirty="0"/>
              <a:t>Tools</a:t>
            </a:r>
            <a:r>
              <a:rPr lang="zh-CN" altLang="en-US" dirty="0"/>
              <a:t>（例如计算器，搜索</a:t>
            </a:r>
            <a:r>
              <a:rPr lang="en-US" altLang="zh-CN" dirty="0"/>
              <a:t>API</a:t>
            </a:r>
            <a:r>
              <a:rPr lang="zh-CN" altLang="en-US" dirty="0"/>
              <a:t>，数据库，程序接口，各种模型的</a:t>
            </a:r>
            <a:r>
              <a:rPr lang="en-US" altLang="zh-CN" dirty="0"/>
              <a:t>API</a:t>
            </a:r>
            <a:r>
              <a:rPr lang="zh-CN" altLang="en-US" dirty="0"/>
              <a:t>） 能使用外部 </a:t>
            </a:r>
            <a:r>
              <a:rPr lang="en-US" altLang="zh-CN" dirty="0"/>
              <a:t>API</a:t>
            </a:r>
            <a:r>
              <a:rPr lang="zh-CN" altLang="en-US" dirty="0"/>
              <a:t> 或者知识库。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BAA96-F0FE-6540-A0E9-95951383D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47"/>
          <a:stretch/>
        </p:blipFill>
        <p:spPr>
          <a:xfrm>
            <a:off x="2080177" y="3529333"/>
            <a:ext cx="8036408" cy="26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1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AA84E9-E7B9-074A-B214-2E4CD33C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智能体与 </a:t>
            </a:r>
            <a:r>
              <a:rPr lang="en-US" altLang="zh-CN" dirty="0"/>
              <a:t>Prompt</a:t>
            </a:r>
            <a:r>
              <a:rPr lang="zh-CN" altLang="en-US" dirty="0"/>
              <a:t> 提示词的关系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EE674-50E6-CB47-824E-4BB2726CE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图中展示了一个包含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Agents</a:t>
            </a:r>
            <a:r>
              <a:rPr lang="zh-CN" altLang="en-US" dirty="0"/>
              <a:t> 智能体系统，通过 </a:t>
            </a:r>
            <a:r>
              <a:rPr lang="en-US" altLang="zh-CN" dirty="0"/>
              <a:t>Tools</a:t>
            </a:r>
            <a:r>
              <a:rPr lang="zh-CN" altLang="en-US" dirty="0"/>
              <a:t>让 </a:t>
            </a:r>
            <a:r>
              <a:rPr lang="en-US" altLang="zh-CN" dirty="0"/>
              <a:t>LLM</a:t>
            </a:r>
            <a:r>
              <a:rPr lang="zh-CN" altLang="en-US" dirty="0"/>
              <a:t> 大模型获取外部输入，通过 </a:t>
            </a:r>
            <a:r>
              <a:rPr lang="en-US" altLang="zh-CN" dirty="0"/>
              <a:t>Prompts</a:t>
            </a:r>
            <a:r>
              <a:rPr lang="zh-CN" altLang="en-US" dirty="0"/>
              <a:t> 来驱动 </a:t>
            </a:r>
            <a:r>
              <a:rPr lang="en-US" altLang="zh-CN" dirty="0"/>
              <a:t>LLM</a:t>
            </a:r>
            <a:r>
              <a:rPr lang="zh-CN" altLang="en-US" dirty="0"/>
              <a:t> 大模型得到用户想要的输出。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1AD8F6-2414-F14D-997D-7A8BC168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81" y="2441279"/>
            <a:ext cx="7924800" cy="2908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B73D6B-ECC2-DA4F-86D7-339FA8C2876F}"/>
              </a:ext>
            </a:extLst>
          </p:cNvPr>
          <p:cNvSpPr/>
          <p:nvPr/>
        </p:nvSpPr>
        <p:spPr>
          <a:xfrm>
            <a:off x="4087385" y="5455862"/>
            <a:ext cx="4035972" cy="11472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ysClr val="windowText" lastClr="000000"/>
                </a:solidFill>
              </a:rPr>
              <a:t>重新画图</a:t>
            </a:r>
          </a:p>
        </p:txBody>
      </p:sp>
    </p:spTree>
    <p:extLst>
      <p:ext uri="{BB962C8B-B14F-4D97-AF65-F5344CB8AC3E}">
        <p14:creationId xmlns:p14="http://schemas.microsoft.com/office/powerpoint/2010/main" val="60587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A00706-E10B-A046-9C3E-766CE96812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71500" indent="-571500" algn="l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4000" b="0" dirty="0"/>
              <a:t>一项复杂的任务通常涉及许多步骤</a:t>
            </a:r>
            <a:endParaRPr lang="en-US" altLang="zh-CN" sz="4000" b="0" dirty="0"/>
          </a:p>
          <a:p>
            <a:pPr marL="571500" indent="-571500" algn="l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4000" b="0" dirty="0"/>
              <a:t>Agent</a:t>
            </a:r>
            <a:r>
              <a:rPr lang="zh-CN" altLang="en-US" sz="4000" b="0" dirty="0"/>
              <a:t> 必须了解任务是什么并提前进行规划</a:t>
            </a:r>
          </a:p>
        </p:txBody>
      </p:sp>
    </p:spTree>
    <p:extLst>
      <p:ext uri="{BB962C8B-B14F-4D97-AF65-F5344CB8AC3E}">
        <p14:creationId xmlns:p14="http://schemas.microsoft.com/office/powerpoint/2010/main" val="408255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31344</TotalTime>
  <Words>1396</Words>
  <Application>Microsoft Macintosh PowerPoint</Application>
  <PresentationFormat>自定义</PresentationFormat>
  <Paragraphs>79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PowerPoint 演示文稿</vt:lpstr>
      <vt:lpstr>关键组成</vt:lpstr>
      <vt:lpstr>规划 Planning</vt:lpstr>
      <vt:lpstr>PowerPoint 演示文稿</vt:lpstr>
      <vt:lpstr>Agent 智能体与 Prompt 提示词的关系</vt:lpstr>
      <vt:lpstr>Agent 智能体与 Prompt 提示词的关系</vt:lpstr>
      <vt:lpstr>PowerPoint 演示文稿</vt:lpstr>
      <vt:lpstr>Prompt 提示词</vt:lpstr>
      <vt:lpstr>PowerPoint 演示文稿</vt:lpstr>
      <vt:lpstr>任务分解1：思维链 CoT</vt:lpstr>
      <vt:lpstr>任务分解1：思维链 CoT</vt:lpstr>
      <vt:lpstr>任务分解II：思维树 ToT</vt:lpstr>
      <vt:lpstr>任务分解II：思维树 ToT</vt:lpstr>
      <vt:lpstr>PowerPoint 演示文稿</vt:lpstr>
      <vt:lpstr>自我反思 Self Reflection</vt:lpstr>
      <vt:lpstr>自我反思 I：ReAct</vt:lpstr>
      <vt:lpstr>自我反思 I：ReAct</vt:lpstr>
      <vt:lpstr>自我反思 I：ReAct</vt:lpstr>
      <vt:lpstr>自我反思 I：ReAct vs CoT</vt:lpstr>
      <vt:lpstr>自我反思 I： ReAct 的扩展 Reflexion 框架</vt:lpstr>
      <vt:lpstr>自我反思 II：Self-ask</vt:lpstr>
      <vt:lpstr>自我反思 II：Self-ask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9633</cp:revision>
  <cp:lastPrinted>2023-09-08T09:14:01Z</cp:lastPrinted>
  <dcterms:created xsi:type="dcterms:W3CDTF">2020-08-28T08:44:19Z</dcterms:created>
  <dcterms:modified xsi:type="dcterms:W3CDTF">2023-11-09T08:17:40Z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